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7" r:id="rId2"/>
    <p:sldId id="266" r:id="rId3"/>
    <p:sldId id="258" r:id="rId4"/>
    <p:sldId id="267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00"/>
    <a:srgbClr val="CCCC00"/>
    <a:srgbClr val="FF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0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la </a:t>
            </a:r>
            <a:r>
              <a:rPr lang="en-US" altLang="en-US" sz="3600" dirty="0" smtClean="0">
                <a:solidFill>
                  <a:schemeClr val="hlink"/>
                </a:solidFill>
              </a:rPr>
              <a:t>21 de enero del 2015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49: </a:t>
            </a:r>
            <a:r>
              <a:rPr lang="es-ES_tradnl" altLang="en-US" dirty="0"/>
              <a:t>¿Qué muebles tienes en tu sala?</a:t>
            </a:r>
          </a:p>
          <a:p>
            <a:pPr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n-US" sz="2400" dirty="0"/>
              <a:t>using the words from each of boxes below, make up complete sentences telling what these people or places have or don’t have .  </a:t>
            </a:r>
            <a:r>
              <a:rPr lang="en-US" sz="2400" i="1" dirty="0"/>
              <a:t>Don’t forget to change the verb accordingly! (8 in total)</a:t>
            </a:r>
            <a:endParaRPr lang="en-US" sz="2400" dirty="0"/>
          </a:p>
          <a:p>
            <a:pPr>
              <a:buFontTx/>
              <a:buNone/>
            </a:pPr>
            <a:endParaRPr lang="es-ES_tradnl" altLang="en-US" dirty="0">
              <a:solidFill>
                <a:srgbClr val="FF0000"/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03623"/>
              </p:ext>
            </p:extLst>
          </p:nvPr>
        </p:nvGraphicFramePr>
        <p:xfrm>
          <a:off x="533400" y="348996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3. Yo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4. Daniela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5. La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6. El jardín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7. Mis primos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8. Mi tía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0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0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0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0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0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0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:\Users\Faculty\AppData\Local\Temp\20131118_093919.jpg"/>
          <p:cNvPicPr>
            <a:picLocks noGrp="1"/>
          </p:cNvPicPr>
          <p:nvPr>
            <p:ph idx="1"/>
          </p:nvPr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448800" cy="54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74622" y="819090"/>
            <a:ext cx="11240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accent2"/>
                </a:solidFill>
              </a:rPr>
              <a:t>El radio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53829" y="2724090"/>
            <a:ext cx="130837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accent2"/>
                </a:solidFill>
              </a:rPr>
              <a:t>El </a:t>
            </a:r>
            <a:r>
              <a:rPr lang="en-US" altLang="en-US" sz="2000" b="1" dirty="0" err="1" smtClean="0">
                <a:solidFill>
                  <a:schemeClr val="accent2"/>
                </a:solidFill>
              </a:rPr>
              <a:t>cesto</a:t>
            </a:r>
            <a:r>
              <a:rPr lang="en-US" altLang="en-US" sz="2000" b="1" dirty="0" smtClean="0">
                <a:solidFill>
                  <a:schemeClr val="accent2"/>
                </a:solidFill>
              </a:rPr>
              <a:t>..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03890" y="819090"/>
            <a:ext cx="1382110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accent2"/>
                </a:solidFill>
              </a:rPr>
              <a:t>La </a:t>
            </a:r>
            <a:r>
              <a:rPr lang="en-US" altLang="en-US" sz="2000" b="1" dirty="0" err="1" smtClean="0">
                <a:solidFill>
                  <a:schemeClr val="accent2"/>
                </a:solidFill>
              </a:rPr>
              <a:t>nevera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6426" y="1733490"/>
            <a:ext cx="1309974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chemeClr val="accent2"/>
                </a:solidFill>
              </a:rPr>
              <a:t>La </a:t>
            </a:r>
            <a:r>
              <a:rPr lang="en-US" altLang="en-US" sz="2000" b="1" dirty="0" err="1" smtClean="0">
                <a:solidFill>
                  <a:schemeClr val="accent2"/>
                </a:solidFill>
              </a:rPr>
              <a:t>estufa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799812" y="1657290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00B050"/>
                </a:solidFill>
              </a:rPr>
              <a:t>La mesa</a:t>
            </a:r>
            <a:endParaRPr lang="en-US" alt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692673" y="2667000"/>
            <a:ext cx="1051891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00B050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00B050"/>
                </a:solidFill>
              </a:rPr>
              <a:t>silla</a:t>
            </a:r>
            <a:endParaRPr lang="en-US" altLang="en-US" sz="2000" b="1" dirty="0">
              <a:solidFill>
                <a:srgbClr val="00B05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38087" y="3886200"/>
            <a:ext cx="1210588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FF0000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cama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85212" y="4324290"/>
            <a:ext cx="1539204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FF0000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comoda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5000" y="3479680"/>
            <a:ext cx="1537600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FF0000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lampara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52400" y="4286310"/>
            <a:ext cx="1494320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telefono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781012" y="3257490"/>
            <a:ext cx="1353256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n-US" altLang="en-US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cuadro</a:t>
            </a:r>
            <a:endParaRPr lang="en-US" altLang="en-US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95400" y="4781490"/>
            <a:ext cx="1311578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990099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990099"/>
                </a:solidFill>
              </a:rPr>
              <a:t>ducha</a:t>
            </a:r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980412" y="6172200"/>
            <a:ext cx="1010213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990099"/>
                </a:solidFill>
              </a:rPr>
              <a:t>La </a:t>
            </a:r>
            <a:r>
              <a:rPr lang="en-US" altLang="en-US" sz="2000" b="1" dirty="0" err="1" smtClean="0">
                <a:solidFill>
                  <a:srgbClr val="990099"/>
                </a:solidFill>
              </a:rPr>
              <a:t>tina</a:t>
            </a:r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742412" y="5086290"/>
            <a:ext cx="1822935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990099"/>
                </a:solidFill>
              </a:rPr>
              <a:t>El </a:t>
            </a:r>
            <a:r>
              <a:rPr lang="en-US" altLang="en-US" sz="2000" b="1" dirty="0" err="1" smtClean="0">
                <a:solidFill>
                  <a:srgbClr val="990099"/>
                </a:solidFill>
              </a:rPr>
              <a:t>lavamanos</a:t>
            </a:r>
            <a:endParaRPr lang="en-US" altLang="en-US" sz="2000" b="1" dirty="0">
              <a:solidFill>
                <a:srgbClr val="990099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657774" y="5791200"/>
            <a:ext cx="1124026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0070C0"/>
                </a:solidFill>
              </a:rPr>
              <a:t>El radio</a:t>
            </a:r>
            <a:endParaRPr lang="en-US" altLang="en-US" sz="2000" b="1" dirty="0">
              <a:solidFill>
                <a:srgbClr val="0070C0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12181" y="5924490"/>
            <a:ext cx="1664238" cy="40011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b="1" dirty="0" smtClean="0">
                <a:solidFill>
                  <a:srgbClr val="0070C0"/>
                </a:solidFill>
              </a:rPr>
              <a:t>El </a:t>
            </a:r>
            <a:r>
              <a:rPr lang="en-US" altLang="en-US" sz="2000" b="1" dirty="0" err="1" smtClean="0">
                <a:solidFill>
                  <a:srgbClr val="0070C0"/>
                </a:solidFill>
              </a:rPr>
              <a:t>escritorio</a:t>
            </a:r>
            <a:endParaRPr lang="en-US" altLang="en-US" sz="20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53879" y="1019145"/>
            <a:ext cx="2990421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86779" y="6412468"/>
            <a:ext cx="2990421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-359198" y="5514486"/>
            <a:ext cx="202546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5400000">
            <a:off x="-93074" y="2599776"/>
            <a:ext cx="137788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5400000">
            <a:off x="434492" y="1148837"/>
            <a:ext cx="692084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2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486400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b="1" dirty="0" smtClean="0">
                <a:solidFill>
                  <a:srgbClr val="00B050"/>
                </a:solidFill>
              </a:rPr>
              <a:t>ROMPECABEZAS </a:t>
            </a:r>
            <a:r>
              <a:rPr lang="es-ES_tradnl" altLang="en-US" i="1" dirty="0" smtClean="0">
                <a:solidFill>
                  <a:srgbClr val="00B050"/>
                </a:solidFill>
              </a:rPr>
              <a:t>(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puzzle</a:t>
            </a:r>
            <a:r>
              <a:rPr lang="es-ES_tradnl" altLang="en-US" i="1" dirty="0" smtClean="0">
                <a:solidFill>
                  <a:srgbClr val="00B050"/>
                </a:solidFill>
              </a:rPr>
              <a:t>) </a:t>
            </a:r>
            <a:r>
              <a:rPr lang="es-ES_tradnl" altLang="en-US" i="1" dirty="0" err="1" smtClean="0"/>
              <a:t>With</a:t>
            </a:r>
            <a:r>
              <a:rPr lang="es-ES_tradnl" altLang="en-US" i="1" dirty="0" smtClean="0"/>
              <a:t> </a:t>
            </a:r>
            <a:r>
              <a:rPr lang="es-ES_tradnl" altLang="en-US" i="1" dirty="0" smtClean="0"/>
              <a:t>a </a:t>
            </a:r>
            <a:r>
              <a:rPr lang="es-ES_tradnl" altLang="en-US" i="1" dirty="0" err="1" smtClean="0"/>
              <a:t>partner</a:t>
            </a:r>
            <a:r>
              <a:rPr lang="es-ES_tradnl" altLang="en-US" i="1" dirty="0" smtClean="0"/>
              <a:t>; complete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handout</a:t>
            </a:r>
            <a:endParaRPr lang="es-ES_tradnl" altLang="en-US" i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¿Cuántos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_________________________________</a:t>
            </a:r>
            <a:endParaRPr lang="es-ES_tradnl" altLang="en-US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00225" y="2362200"/>
            <a:ext cx="12223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 dirty="0" err="1">
                <a:solidFill>
                  <a:schemeClr val="accent2"/>
                </a:solidFill>
              </a:rPr>
              <a:t>tengo</a:t>
            </a:r>
            <a:endParaRPr lang="en-US" altLang="en-US" sz="3000" b="1" dirty="0">
              <a:solidFill>
                <a:schemeClr val="accent2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845425" y="2404331"/>
            <a:ext cx="12223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 dirty="0" err="1">
                <a:solidFill>
                  <a:schemeClr val="accent2"/>
                </a:solidFill>
              </a:rPr>
              <a:t>tengo</a:t>
            </a:r>
            <a:endParaRPr lang="en-US" altLang="en-US" sz="3000" b="1" dirty="0">
              <a:solidFill>
                <a:schemeClr val="accent2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235825" y="2953606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 dirty="0" err="1">
                <a:solidFill>
                  <a:schemeClr val="accent2"/>
                </a:solidFill>
              </a:rPr>
              <a:t>tiene</a:t>
            </a:r>
            <a:endParaRPr lang="en-US" altLang="en-US" sz="3000" b="1" dirty="0">
              <a:solidFill>
                <a:schemeClr val="accent2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008688" y="3733800"/>
            <a:ext cx="1306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>
                <a:solidFill>
                  <a:schemeClr val="accent2"/>
                </a:solidFill>
              </a:rPr>
              <a:t>tienen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276600" y="3946525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>
                <a:solidFill>
                  <a:schemeClr val="accent2"/>
                </a:solidFill>
              </a:rPr>
              <a:t>tiene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432050" y="4495800"/>
            <a:ext cx="1073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 dirty="0" err="1">
                <a:solidFill>
                  <a:schemeClr val="accent2"/>
                </a:solidFill>
              </a:rPr>
              <a:t>tiene</a:t>
            </a:r>
            <a:endParaRPr lang="en-US" altLang="en-US" sz="3000" b="1" dirty="0">
              <a:solidFill>
                <a:schemeClr val="accent2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209800" y="6096000"/>
            <a:ext cx="57531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000" b="1" dirty="0">
                <a:solidFill>
                  <a:schemeClr val="hlink"/>
                </a:solidFill>
              </a:rPr>
              <a:t>Alberto </a:t>
            </a:r>
            <a:r>
              <a:rPr lang="en-US" altLang="en-US" sz="3000" b="1" dirty="0" err="1">
                <a:solidFill>
                  <a:schemeClr val="hlink"/>
                </a:solidFill>
              </a:rPr>
              <a:t>tiene</a:t>
            </a:r>
            <a:r>
              <a:rPr lang="en-US" altLang="en-US" sz="3000" b="1" dirty="0">
                <a:solidFill>
                  <a:schemeClr val="hlink"/>
                </a:solidFill>
              </a:rPr>
              <a:t> </a:t>
            </a:r>
            <a:r>
              <a:rPr lang="en-US" altLang="en-US" sz="3000" b="1" dirty="0" err="1">
                <a:solidFill>
                  <a:schemeClr val="hlink"/>
                </a:solidFill>
              </a:rPr>
              <a:t>diez</a:t>
            </a:r>
            <a:r>
              <a:rPr lang="en-US" altLang="en-US" sz="3000" b="1" dirty="0">
                <a:solidFill>
                  <a:schemeClr val="hlink"/>
                </a:solidFill>
              </a:rPr>
              <a:t> y </a:t>
            </a:r>
            <a:r>
              <a:rPr lang="en-US" altLang="en-US" sz="3000" b="1" dirty="0" err="1">
                <a:solidFill>
                  <a:schemeClr val="hlink"/>
                </a:solidFill>
              </a:rPr>
              <a:t>siete</a:t>
            </a:r>
            <a:r>
              <a:rPr lang="en-US" altLang="en-US" sz="3000" b="1" dirty="0">
                <a:solidFill>
                  <a:schemeClr val="hlink"/>
                </a:solidFill>
              </a:rPr>
              <a:t> a</a:t>
            </a:r>
            <a:r>
              <a:rPr lang="es-ES_tradnl" altLang="en-US" sz="3000" b="1" dirty="0">
                <a:solidFill>
                  <a:schemeClr val="hlink"/>
                </a:solidFill>
              </a:rPr>
              <a:t>ñ</a:t>
            </a:r>
            <a:r>
              <a:rPr lang="en-US" altLang="en-US" sz="3000" b="1" dirty="0" err="1">
                <a:solidFill>
                  <a:schemeClr val="hlink"/>
                </a:solidFill>
              </a:rPr>
              <a:t>os</a:t>
            </a:r>
            <a:r>
              <a:rPr lang="en-US" altLang="en-US" sz="3000" b="1" dirty="0">
                <a:solidFill>
                  <a:schemeClr val="hlink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/>
      <p:bldP spid="6153" grpId="0"/>
      <p:bldP spid="6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II-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-152400"/>
            <a:ext cx="1714500" cy="144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4314513"/>
            <a:ext cx="3461210" cy="284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1066800"/>
            <a:ext cx="302895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994486" y="46437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19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 smtClean="0">
                <a:solidFill>
                  <a:srgbClr val="FF0000"/>
                </a:solidFill>
              </a:rPr>
              <a:t>Boleto</a:t>
            </a:r>
            <a:r>
              <a:rPr lang="en-US" altLang="en-US" dirty="0" smtClean="0">
                <a:solidFill>
                  <a:srgbClr val="FF0000"/>
                </a:solidFill>
              </a:rPr>
              <a:t> de </a:t>
            </a:r>
            <a:r>
              <a:rPr lang="en-US" altLang="en-US" dirty="0" err="1" smtClean="0">
                <a:solidFill>
                  <a:srgbClr val="FF0000"/>
                </a:solidFill>
              </a:rPr>
              <a:t>Salida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17638"/>
            <a:ext cx="85344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b="1" dirty="0" smtClean="0">
                <a:solidFill>
                  <a:srgbClr val="00B050"/>
                </a:solidFill>
              </a:rPr>
              <a:t>III-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forma de </a:t>
            </a:r>
            <a:r>
              <a:rPr lang="en-US" altLang="en-US" sz="2800" dirty="0" err="1" smtClean="0"/>
              <a:t>parrafo</a:t>
            </a:r>
            <a:r>
              <a:rPr lang="en-US" altLang="en-US" sz="2800" dirty="0" smtClean="0"/>
              <a:t>.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Tienes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familia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grande</a:t>
            </a:r>
            <a:r>
              <a:rPr lang="en-US" altLang="en-US" sz="2800" dirty="0" smtClean="0"/>
              <a:t> o </a:t>
            </a:r>
            <a:r>
              <a:rPr lang="en-US" altLang="en-US" sz="2800" dirty="0" err="1" smtClean="0"/>
              <a:t>pequena</a:t>
            </a:r>
            <a:r>
              <a:rPr lang="en-US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Cuantos</a:t>
            </a:r>
            <a:r>
              <a:rPr lang="en-US" altLang="en-US" sz="2800" dirty="0" smtClean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en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15000" y="4885035"/>
            <a:ext cx="27955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chemeClr val="accent2"/>
                </a:solidFill>
              </a:rPr>
              <a:t>(No)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Tengo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_____</a:t>
            </a:r>
            <a:endParaRPr lang="en-US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905000" y="5414665"/>
            <a:ext cx="4056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chemeClr val="accent2"/>
                </a:solidFill>
              </a:rPr>
              <a:t>Si </a:t>
            </a:r>
            <a:r>
              <a:rPr lang="en-US" altLang="en-US" sz="2400" dirty="0">
                <a:solidFill>
                  <a:schemeClr val="accent2"/>
                </a:solidFill>
              </a:rPr>
              <a:t>(no)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una</a:t>
            </a:r>
            <a:r>
              <a:rPr lang="en-US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bicicleta</a:t>
            </a:r>
            <a:r>
              <a:rPr lang="en-US" altLang="en-US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943600" y="5440907"/>
            <a:ext cx="24593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chemeClr val="accent2"/>
                </a:solidFill>
              </a:rPr>
              <a:t>Si </a:t>
            </a:r>
            <a:r>
              <a:rPr lang="en-US" altLang="en-US" sz="2400" dirty="0">
                <a:solidFill>
                  <a:schemeClr val="accent2"/>
                </a:solidFill>
              </a:rPr>
              <a:t>(no)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tenemos</a:t>
            </a:r>
            <a:endParaRPr lang="en-US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329351" y="5939135"/>
            <a:ext cx="59298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chemeClr val="accent2"/>
                </a:solidFill>
              </a:rPr>
              <a:t>Si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tenemos</a:t>
            </a:r>
            <a:r>
              <a:rPr lang="en-US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muchos</a:t>
            </a:r>
            <a:r>
              <a:rPr lang="en-US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cuartos</a:t>
            </a:r>
            <a:r>
              <a:rPr lang="en-US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</a:rPr>
              <a:t>en</a:t>
            </a:r>
            <a:r>
              <a:rPr lang="en-US" altLang="en-US" sz="2400" b="1" dirty="0">
                <a:solidFill>
                  <a:schemeClr val="accent2"/>
                </a:solidFill>
              </a:rPr>
              <a:t> la casa </a:t>
            </a:r>
            <a:endParaRPr lang="en-US" altLang="en-US" sz="2400" b="1" dirty="0" smtClean="0">
              <a:solidFill>
                <a:schemeClr val="accent2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04800" y="4872335"/>
            <a:ext cx="547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chemeClr val="accent2"/>
                </a:solidFill>
              </a:rPr>
              <a:t>Tengo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una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familia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grande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400" dirty="0" smtClean="0">
                <a:solidFill>
                  <a:schemeClr val="accent2"/>
                </a:solidFill>
              </a:rPr>
              <a:t>(</a:t>
            </a:r>
            <a:r>
              <a:rPr lang="en-US" altLang="en-US" sz="2400" dirty="0" err="1" smtClean="0">
                <a:solidFill>
                  <a:schemeClr val="accent2"/>
                </a:solidFill>
              </a:rPr>
              <a:t>pequeña</a:t>
            </a:r>
            <a:r>
              <a:rPr lang="en-US" altLang="en-US" sz="2400" dirty="0" smtClean="0">
                <a:solidFill>
                  <a:schemeClr val="accent2"/>
                </a:solidFill>
              </a:rPr>
              <a:t>)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.</a:t>
            </a:r>
            <a:endParaRPr lang="en-US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400" y="5410200"/>
            <a:ext cx="1741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chemeClr val="accent2"/>
                </a:solidFill>
              </a:rPr>
              <a:t>hermanos</a:t>
            </a:r>
            <a:r>
              <a:rPr lang="en-US" altLang="en-US" sz="2400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6200" y="5939135"/>
            <a:ext cx="21515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>
                <a:solidFill>
                  <a:schemeClr val="accent2"/>
                </a:solidFill>
              </a:rPr>
              <a:t>u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na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400" b="1" dirty="0" err="1" smtClean="0">
                <a:solidFill>
                  <a:schemeClr val="accent2"/>
                </a:solidFill>
              </a:rPr>
              <a:t>mascota</a:t>
            </a:r>
            <a:r>
              <a:rPr lang="en-US" altLang="en-US" sz="2400" b="1" dirty="0" smtClean="0">
                <a:solidFill>
                  <a:schemeClr val="accent2"/>
                </a:solidFill>
              </a:rPr>
              <a:t>.</a:t>
            </a:r>
            <a:endParaRPr lang="en-US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52400" y="6396335"/>
            <a:ext cx="25298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chemeClr val="accent2"/>
                </a:solidFill>
              </a:rPr>
              <a:t>(el </a:t>
            </a:r>
            <a:r>
              <a:rPr lang="en-US" altLang="en-US" sz="2400" dirty="0" err="1" smtClean="0">
                <a:solidFill>
                  <a:schemeClr val="accent2"/>
                </a:solidFill>
              </a:rPr>
              <a:t>apartamento</a:t>
            </a:r>
            <a:r>
              <a:rPr lang="en-US" altLang="en-US" sz="2400" dirty="0" smtClean="0">
                <a:solidFill>
                  <a:schemeClr val="accent2"/>
                </a:solidFill>
              </a:rPr>
              <a:t>).</a:t>
            </a:r>
            <a:endParaRPr lang="en-US" alt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1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2" grpId="0"/>
      <p:bldP spid="4103" grpId="0"/>
      <p:bldP spid="4104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95300" y="16764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altLang="en-US" dirty="0" smtClean="0"/>
              <a:t>STUDY FOR QUIZ </a:t>
            </a:r>
            <a:r>
              <a:rPr lang="en-US" altLang="en-US" dirty="0"/>
              <a:t>3: CAPITULO 2</a:t>
            </a:r>
            <a:r>
              <a:rPr lang="en-US" altLang="en-US" dirty="0" smtClean="0"/>
              <a:t>……ON TOMORROW!!!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	</a:t>
            </a:r>
            <a:r>
              <a:rPr lang="en-US" altLang="en-US" dirty="0" smtClean="0"/>
              <a:t>-EL VERBO “TENER”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391</Words>
  <Application>Microsoft Office PowerPoint</Application>
  <PresentationFormat>On-screen Show (4:3)</PresentationFormat>
  <Paragraphs>93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___________ Clase 602 La fecha es la 21 de enero del 2015</vt:lpstr>
      <vt:lpstr>Repaso de la Tarea 48</vt:lpstr>
      <vt:lpstr>Ejercicios</vt:lpstr>
      <vt:lpstr>PowerPoint Presentation</vt:lpstr>
      <vt:lpstr>Practica: Boleto de Salida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27</cp:revision>
  <cp:lastPrinted>2015-01-20T22:42:41Z</cp:lastPrinted>
  <dcterms:created xsi:type="dcterms:W3CDTF">2010-03-23T15:06:44Z</dcterms:created>
  <dcterms:modified xsi:type="dcterms:W3CDTF">2015-01-21T18:31:29Z</dcterms:modified>
</cp:coreProperties>
</file>